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0" r:id="rId1"/>
  </p:sldMasterIdLst>
  <p:notesMasterIdLst>
    <p:notesMasterId r:id="rId33"/>
  </p:notesMasterIdLst>
  <p:sldIdLst>
    <p:sldId id="256" r:id="rId2"/>
    <p:sldId id="258" r:id="rId3"/>
    <p:sldId id="257" r:id="rId4"/>
    <p:sldId id="282" r:id="rId5"/>
    <p:sldId id="283" r:id="rId6"/>
    <p:sldId id="284" r:id="rId7"/>
    <p:sldId id="285" r:id="rId8"/>
    <p:sldId id="286" r:id="rId9"/>
    <p:sldId id="287" r:id="rId10"/>
    <p:sldId id="266" r:id="rId11"/>
    <p:sldId id="259" r:id="rId12"/>
    <p:sldId id="260" r:id="rId13"/>
    <p:sldId id="261" r:id="rId14"/>
    <p:sldId id="262" r:id="rId15"/>
    <p:sldId id="264" r:id="rId16"/>
    <p:sldId id="265" r:id="rId17"/>
    <p:sldId id="267" r:id="rId18"/>
    <p:sldId id="268" r:id="rId19"/>
    <p:sldId id="269" r:id="rId20"/>
    <p:sldId id="270" r:id="rId21"/>
    <p:sldId id="271" r:id="rId22"/>
    <p:sldId id="272" r:id="rId23"/>
    <p:sldId id="274" r:id="rId24"/>
    <p:sldId id="279" r:id="rId25"/>
    <p:sldId id="275" r:id="rId26"/>
    <p:sldId id="280" r:id="rId27"/>
    <p:sldId id="281" r:id="rId28"/>
    <p:sldId id="276" r:id="rId29"/>
    <p:sldId id="277" r:id="rId30"/>
    <p:sldId id="278" r:id="rId31"/>
    <p:sldId id="273"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9" d="100"/>
          <a:sy n="69" d="100"/>
        </p:scale>
        <p:origin x="-5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C36C9-79DA-6D43-904C-901953DE52D6}" type="datetimeFigureOut">
              <a:rPr lang="en-US" smtClean="0"/>
              <a:t>12/1/2012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AD054-2658-8A47-B6D3-5F8286C9A877}" type="slidenum">
              <a:rPr lang="en-US" smtClean="0"/>
              <a:t>‹#›</a:t>
            </a:fld>
            <a:endParaRPr lang="en-US"/>
          </a:p>
        </p:txBody>
      </p:sp>
    </p:spTree>
    <p:extLst>
      <p:ext uri="{BB962C8B-B14F-4D97-AF65-F5344CB8AC3E}">
        <p14:creationId xmlns:p14="http://schemas.microsoft.com/office/powerpoint/2010/main" val="4757773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567AD0-1EBB-2345-95CB-8095AB240B8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67AD0-1EBB-2345-95CB-8095AB240B8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67AD0-1EBB-2345-95CB-8095AB240B8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67AD0-1EBB-2345-95CB-8095AB240B8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567AD0-1EBB-2345-95CB-8095AB240B8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567AD0-1EBB-2345-95CB-8095AB240B80}" type="datetimeFigureOut">
              <a:rPr lang="en-US" smtClean="0"/>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567AD0-1EBB-2345-95CB-8095AB240B80}" type="datetimeFigureOut">
              <a:rPr lang="en-US" smtClean="0"/>
              <a:t>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567AD0-1EBB-2345-95CB-8095AB240B80}" type="datetimeFigureOut">
              <a:rPr lang="en-US" smtClean="0"/>
              <a:t>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67AD0-1EBB-2345-95CB-8095AB240B80}" type="datetimeFigureOut">
              <a:rPr lang="en-US" smtClean="0"/>
              <a:t>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C2435-4C20-164E-810B-9E381BDC92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67AD0-1EBB-2345-95CB-8095AB240B80}" type="datetimeFigureOut">
              <a:rPr lang="en-US" smtClean="0"/>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8567AD0-1EBB-2345-95CB-8095AB240B80}" type="datetimeFigureOut">
              <a:rPr lang="en-US" smtClean="0"/>
              <a:t>12/1/2012</a:t>
            </a:fld>
            <a:endParaRPr lang="en-US"/>
          </a:p>
        </p:txBody>
      </p:sp>
      <p:sp>
        <p:nvSpPr>
          <p:cNvPr id="9" name="Slide Number Placeholder 8"/>
          <p:cNvSpPr>
            <a:spLocks noGrp="1"/>
          </p:cNvSpPr>
          <p:nvPr>
            <p:ph type="sldNum" sz="quarter" idx="11"/>
          </p:nvPr>
        </p:nvSpPr>
        <p:spPr/>
        <p:txBody>
          <a:bodyPr/>
          <a:lstStyle/>
          <a:p>
            <a:fld id="{E12C2435-4C20-164E-810B-9E381BDC921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12C2435-4C20-164E-810B-9E381BDC921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8567AD0-1EBB-2345-95CB-8095AB240B80}" type="datetimeFigureOut">
              <a:rPr lang="en-US" smtClean="0"/>
              <a:t>12/1/2012</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Maintenance of CBR Systems</a:t>
            </a:r>
            <a:endParaRPr lang="en-US" dirty="0"/>
          </a:p>
        </p:txBody>
      </p:sp>
      <p:sp>
        <p:nvSpPr>
          <p:cNvPr id="3" name="Subtitle 2"/>
          <p:cNvSpPr>
            <a:spLocks noGrp="1"/>
          </p:cNvSpPr>
          <p:nvPr>
            <p:ph type="subTitle" idx="1"/>
          </p:nvPr>
        </p:nvSpPr>
        <p:spPr/>
        <p:txBody>
          <a:bodyPr>
            <a:normAutofit lnSpcReduction="10000"/>
          </a:bodyPr>
          <a:lstStyle/>
          <a:p>
            <a:r>
              <a:rPr lang="en-US" dirty="0" smtClean="0"/>
              <a:t>Aziz Doumith</a:t>
            </a:r>
          </a:p>
          <a:p>
            <a:r>
              <a:rPr lang="en-US" dirty="0" smtClean="0"/>
              <a:t>CSE 435</a:t>
            </a:r>
          </a:p>
          <a:p>
            <a:r>
              <a:rPr lang="en-US" dirty="0" smtClean="0"/>
              <a:t>November 2</a:t>
            </a:r>
            <a:r>
              <a:rPr lang="en-US" baseline="30000" dirty="0" smtClean="0"/>
              <a:t>nd</a:t>
            </a:r>
            <a:r>
              <a:rPr lang="en-US" dirty="0" smtClean="0"/>
              <a:t> 2012</a:t>
            </a:r>
            <a:endParaRPr lang="en-US" dirty="0"/>
          </a:p>
        </p:txBody>
      </p:sp>
    </p:spTree>
    <p:extLst>
      <p:ext uri="{BB962C8B-B14F-4D97-AF65-F5344CB8AC3E}">
        <p14:creationId xmlns:p14="http://schemas.microsoft.com/office/powerpoint/2010/main" val="140151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Three Components:</a:t>
            </a:r>
          </a:p>
          <a:p>
            <a:pPr lvl="1"/>
            <a:r>
              <a:rPr lang="en-US" dirty="0" smtClean="0"/>
              <a:t>Internal</a:t>
            </a:r>
          </a:p>
          <a:p>
            <a:pPr lvl="1"/>
            <a:r>
              <a:rPr lang="en-US" dirty="0" smtClean="0"/>
              <a:t>External</a:t>
            </a:r>
          </a:p>
          <a:p>
            <a:pPr lvl="1"/>
            <a:r>
              <a:rPr lang="en-US" dirty="0" smtClean="0"/>
              <a:t>Peripheral</a:t>
            </a:r>
          </a:p>
          <a:p>
            <a:pPr marL="411480" lvl="1" indent="0">
              <a:buNone/>
            </a:pPr>
            <a:endParaRPr lang="en-US" dirty="0" smtClean="0"/>
          </a:p>
        </p:txBody>
      </p:sp>
      <p:pic>
        <p:nvPicPr>
          <p:cNvPr id="4" name="Content Placeholder 7" descr="Screen Shot 2012-10-28 at 3.00.50 AM.png"/>
          <p:cNvPicPr>
            <a:picLocks noChangeAspect="1"/>
          </p:cNvPicPr>
          <p:nvPr/>
        </p:nvPicPr>
        <p:blipFill>
          <a:blip r:embed="rId2">
            <a:extLst>
              <a:ext uri="{28A0092B-C50C-407E-A947-70E740481C1C}">
                <a14:useLocalDpi xmlns:a14="http://schemas.microsoft.com/office/drawing/2010/main" val="0"/>
              </a:ext>
            </a:extLst>
          </a:blip>
          <a:srcRect t="-8211" b="-8211"/>
          <a:stretch>
            <a:fillRect/>
          </a:stretch>
        </p:blipFill>
        <p:spPr>
          <a:xfrm>
            <a:off x="1606184" y="3117877"/>
            <a:ext cx="5398830" cy="3400476"/>
          </a:xfrm>
          <a:prstGeom prst="rect">
            <a:avLst/>
          </a:prstGeom>
        </p:spPr>
      </p:pic>
    </p:spTree>
    <p:extLst>
      <p:ext uri="{BB962C8B-B14F-4D97-AF65-F5344CB8AC3E}">
        <p14:creationId xmlns:p14="http://schemas.microsoft.com/office/powerpoint/2010/main" val="1680169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Changes/Visibility/Actions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Categories of Changes:</a:t>
            </a:r>
          </a:p>
          <a:p>
            <a:pPr lvl="1"/>
            <a:r>
              <a:rPr lang="en-US" dirty="0" smtClean="0"/>
              <a:t>Corrective Actions</a:t>
            </a:r>
          </a:p>
          <a:p>
            <a:pPr lvl="2"/>
            <a:r>
              <a:rPr lang="en-US" dirty="0" smtClean="0"/>
              <a:t>Changes that require immediate revise</a:t>
            </a:r>
          </a:p>
          <a:p>
            <a:pPr lvl="1"/>
            <a:r>
              <a:rPr lang="en-US" dirty="0" smtClean="0"/>
              <a:t>Adaptive Actions</a:t>
            </a:r>
          </a:p>
          <a:p>
            <a:pPr lvl="2"/>
            <a:r>
              <a:rPr lang="en-US" dirty="0" smtClean="0"/>
              <a:t>Slowly increasing changes</a:t>
            </a:r>
          </a:p>
          <a:p>
            <a:r>
              <a:rPr lang="en-US" dirty="0" smtClean="0"/>
              <a:t>Distinction between Changes:</a:t>
            </a:r>
          </a:p>
          <a:p>
            <a:pPr lvl="1"/>
            <a:r>
              <a:rPr lang="en-US" dirty="0" smtClean="0"/>
              <a:t>Visible</a:t>
            </a:r>
          </a:p>
          <a:p>
            <a:pPr lvl="2"/>
            <a:r>
              <a:rPr lang="en-US" dirty="0" smtClean="0"/>
              <a:t>Results of observations and messages</a:t>
            </a:r>
          </a:p>
          <a:p>
            <a:pPr lvl="1"/>
            <a:r>
              <a:rPr lang="en-US" dirty="0" smtClean="0"/>
              <a:t>Invisible</a:t>
            </a:r>
          </a:p>
          <a:p>
            <a:pPr lvl="2"/>
            <a:r>
              <a:rPr lang="en-US" dirty="0" smtClean="0"/>
              <a:t>Small changes of context that may, however, add up</a:t>
            </a:r>
          </a:p>
          <a:p>
            <a:r>
              <a:rPr lang="en-US" dirty="0" smtClean="0"/>
              <a:t>Two Categories of Actions:</a:t>
            </a:r>
          </a:p>
          <a:p>
            <a:pPr lvl="1"/>
            <a:r>
              <a:rPr lang="en-US" dirty="0" smtClean="0"/>
              <a:t>Reactions on Demand</a:t>
            </a:r>
          </a:p>
          <a:p>
            <a:pPr lvl="2"/>
            <a:r>
              <a:rPr lang="en-US" dirty="0" smtClean="0"/>
              <a:t>Direct complaint or observation</a:t>
            </a:r>
          </a:p>
          <a:p>
            <a:pPr lvl="1"/>
            <a:r>
              <a:rPr lang="en-US" dirty="0" smtClean="0"/>
              <a:t>Proactive Reactions</a:t>
            </a:r>
          </a:p>
          <a:p>
            <a:pPr lvl="2"/>
            <a:r>
              <a:rPr lang="en-US" dirty="0" smtClean="0"/>
              <a:t>Acting before demand arrives</a:t>
            </a:r>
          </a:p>
          <a:p>
            <a:pPr lvl="1"/>
            <a:endParaRPr lang="en-US" dirty="0"/>
          </a:p>
        </p:txBody>
      </p:sp>
    </p:spTree>
    <p:extLst>
      <p:ext uri="{BB962C8B-B14F-4D97-AF65-F5344CB8AC3E}">
        <p14:creationId xmlns:p14="http://schemas.microsoft.com/office/powerpoint/2010/main" val="4234901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on Demand</a:t>
            </a:r>
            <a:endParaRPr lang="en-US" dirty="0"/>
          </a:p>
        </p:txBody>
      </p:sp>
      <p:sp>
        <p:nvSpPr>
          <p:cNvPr id="3" name="Content Placeholder 2"/>
          <p:cNvSpPr>
            <a:spLocks noGrp="1"/>
          </p:cNvSpPr>
          <p:nvPr>
            <p:ph idx="1"/>
          </p:nvPr>
        </p:nvSpPr>
        <p:spPr/>
        <p:txBody>
          <a:bodyPr>
            <a:normAutofit/>
          </a:bodyPr>
          <a:lstStyle/>
          <a:p>
            <a:r>
              <a:rPr lang="en-US" dirty="0"/>
              <a:t>Result from explicit outside information or the discovery of bugs</a:t>
            </a:r>
          </a:p>
          <a:p>
            <a:r>
              <a:rPr lang="en-US" dirty="0"/>
              <a:t>Provided by the user or internally</a:t>
            </a:r>
          </a:p>
          <a:p>
            <a:pPr lvl="1"/>
            <a:r>
              <a:rPr lang="en-US" dirty="0"/>
              <a:t>Examples:</a:t>
            </a:r>
          </a:p>
          <a:p>
            <a:pPr lvl="2"/>
            <a:r>
              <a:rPr lang="en-US" dirty="0"/>
              <a:t>Changes in resources available</a:t>
            </a:r>
          </a:p>
          <a:p>
            <a:pPr lvl="2"/>
            <a:r>
              <a:rPr lang="en-US" dirty="0"/>
              <a:t>New rules in the company</a:t>
            </a:r>
          </a:p>
          <a:p>
            <a:pPr lvl="2"/>
            <a:r>
              <a:rPr lang="en-US" dirty="0"/>
              <a:t>Discovery of a glitch</a:t>
            </a:r>
          </a:p>
          <a:p>
            <a:pPr lvl="2"/>
            <a:r>
              <a:rPr lang="en-US" dirty="0"/>
              <a:t>Customer complaints</a:t>
            </a:r>
          </a:p>
          <a:p>
            <a:pPr lvl="2"/>
            <a:r>
              <a:rPr lang="en-US" dirty="0"/>
              <a:t>New customers and new </a:t>
            </a:r>
            <a:r>
              <a:rPr lang="en-US" dirty="0" smtClean="0"/>
              <a:t>business</a:t>
            </a:r>
          </a:p>
          <a:p>
            <a:r>
              <a:rPr lang="en-US" dirty="0" smtClean="0"/>
              <a:t>Main Goal: Provide corrections that ensure systems working correctly</a:t>
            </a:r>
          </a:p>
          <a:p>
            <a:pPr lvl="1"/>
            <a:r>
              <a:rPr lang="en-US" dirty="0" smtClean="0"/>
              <a:t>In most situations, immediate action is required</a:t>
            </a:r>
          </a:p>
          <a:p>
            <a:r>
              <a:rPr lang="en-US" dirty="0" smtClean="0"/>
              <a:t>All these reasons for actions are visible.</a:t>
            </a:r>
            <a:endParaRPr lang="en-US" dirty="0"/>
          </a:p>
        </p:txBody>
      </p:sp>
    </p:spTree>
    <p:extLst>
      <p:ext uri="{BB962C8B-B14F-4D97-AF65-F5344CB8AC3E}">
        <p14:creationId xmlns:p14="http://schemas.microsoft.com/office/powerpoint/2010/main" val="915006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Pro-action and </a:t>
            </a:r>
            <a:r>
              <a:rPr lang="en-US" dirty="0"/>
              <a:t>I</a:t>
            </a:r>
            <a:r>
              <a:rPr lang="en-US" dirty="0" smtClean="0"/>
              <a:t>nternal Testing</a:t>
            </a:r>
            <a:endParaRPr lang="en-US" dirty="0"/>
          </a:p>
        </p:txBody>
      </p:sp>
      <p:sp>
        <p:nvSpPr>
          <p:cNvPr id="3" name="Content Placeholder 2"/>
          <p:cNvSpPr>
            <a:spLocks noGrp="1"/>
          </p:cNvSpPr>
          <p:nvPr>
            <p:ph idx="1"/>
          </p:nvPr>
        </p:nvSpPr>
        <p:spPr/>
        <p:txBody>
          <a:bodyPr>
            <a:normAutofit/>
          </a:bodyPr>
          <a:lstStyle/>
          <a:p>
            <a:r>
              <a:rPr lang="en-US" dirty="0"/>
              <a:t>Usually result from invisible changes and properties of system and the context</a:t>
            </a:r>
          </a:p>
          <a:p>
            <a:r>
              <a:rPr lang="en-US" dirty="0" smtClean="0"/>
              <a:t>Result in:</a:t>
            </a:r>
          </a:p>
          <a:p>
            <a:pPr lvl="1"/>
            <a:r>
              <a:rPr lang="en-US" dirty="0" smtClean="0"/>
              <a:t>Adaptations to small and long term context changes</a:t>
            </a:r>
          </a:p>
          <a:p>
            <a:pPr lvl="1"/>
            <a:r>
              <a:rPr lang="en-US" dirty="0" smtClean="0"/>
              <a:t>Making the system “more perfect”</a:t>
            </a:r>
          </a:p>
          <a:p>
            <a:pPr lvl="1"/>
            <a:r>
              <a:rPr lang="en-US" dirty="0" smtClean="0"/>
              <a:t>Improve non-functional properties such as:</a:t>
            </a:r>
          </a:p>
          <a:p>
            <a:pPr lvl="2"/>
            <a:r>
              <a:rPr lang="en-US" dirty="0" smtClean="0"/>
              <a:t>Efficiency</a:t>
            </a:r>
          </a:p>
          <a:p>
            <a:pPr lvl="2"/>
            <a:r>
              <a:rPr lang="en-US" dirty="0" smtClean="0"/>
              <a:t>Interface</a:t>
            </a:r>
          </a:p>
          <a:p>
            <a:pPr lvl="2"/>
            <a:r>
              <a:rPr lang="en-US" dirty="0" smtClean="0"/>
              <a:t>Understandability</a:t>
            </a:r>
          </a:p>
          <a:p>
            <a:r>
              <a:rPr lang="en-US" dirty="0" smtClean="0"/>
              <a:t>Due to invisible nature, changes need to be discovered</a:t>
            </a:r>
          </a:p>
          <a:p>
            <a:pPr lvl="1"/>
            <a:r>
              <a:rPr lang="en-US" dirty="0" smtClean="0"/>
              <a:t>This is the task of maintenance indicators</a:t>
            </a:r>
          </a:p>
          <a:p>
            <a:pPr lvl="1"/>
            <a:endParaRPr lang="en-US" dirty="0"/>
          </a:p>
        </p:txBody>
      </p:sp>
    </p:spTree>
    <p:extLst>
      <p:ext uri="{BB962C8B-B14F-4D97-AF65-F5344CB8AC3E}">
        <p14:creationId xmlns:p14="http://schemas.microsoft.com/office/powerpoint/2010/main" val="841945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Indicators</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and which tests should be performed?”</a:t>
            </a:r>
          </a:p>
          <a:p>
            <a:r>
              <a:rPr lang="en-US" dirty="0" smtClean="0"/>
              <a:t>Indicators can be observed, however, the information they contain is hidden. </a:t>
            </a:r>
          </a:p>
          <a:p>
            <a:pPr lvl="1"/>
            <a:r>
              <a:rPr lang="en-US" dirty="0" smtClean="0"/>
              <a:t>The measurements and evaluations make them explicit</a:t>
            </a:r>
          </a:p>
          <a:p>
            <a:r>
              <a:rPr lang="en-US" dirty="0" smtClean="0"/>
              <a:t>Important Maintenance Indicators are:</a:t>
            </a:r>
          </a:p>
          <a:p>
            <a:pPr lvl="1"/>
            <a:r>
              <a:rPr lang="en-US" dirty="0" smtClean="0"/>
              <a:t>Insufficient and erroneous solutions</a:t>
            </a:r>
          </a:p>
          <a:p>
            <a:pPr lvl="1"/>
            <a:r>
              <a:rPr lang="en-US" dirty="0" smtClean="0"/>
              <a:t>Case utilization statistics	</a:t>
            </a:r>
          </a:p>
          <a:p>
            <a:pPr lvl="2"/>
            <a:r>
              <a:rPr lang="en-US" dirty="0" smtClean="0"/>
              <a:t>Very frequently retrieved cases may indicate poor coverage</a:t>
            </a:r>
          </a:p>
          <a:p>
            <a:pPr lvl="2"/>
            <a:r>
              <a:rPr lang="en-US" dirty="0" smtClean="0"/>
              <a:t>Very infrequently retrieved cases may be redundant</a:t>
            </a:r>
          </a:p>
          <a:p>
            <a:pPr lvl="1"/>
            <a:r>
              <a:rPr lang="en-US" dirty="0" smtClean="0"/>
              <a:t>Retrieval time is too long</a:t>
            </a:r>
          </a:p>
          <a:p>
            <a:pPr lvl="2"/>
            <a:r>
              <a:rPr lang="en-US" dirty="0" smtClean="0"/>
              <a:t>Poor case base organization </a:t>
            </a:r>
          </a:p>
          <a:p>
            <a:pPr lvl="2"/>
            <a:r>
              <a:rPr lang="en-US" dirty="0" smtClean="0"/>
              <a:t>Wrong choice of similarity metric and retrieval method</a:t>
            </a:r>
          </a:p>
          <a:p>
            <a:pPr lvl="1"/>
            <a:r>
              <a:rPr lang="en-US" dirty="0" smtClean="0"/>
              <a:t>CBR system changed by methods it has (e.g. removing duplicates)</a:t>
            </a:r>
          </a:p>
          <a:p>
            <a:pPr lvl="2"/>
            <a:r>
              <a:rPr lang="en-US" dirty="0" smtClean="0"/>
              <a:t>Creates the need for checking the performance of the new system</a:t>
            </a:r>
          </a:p>
          <a:p>
            <a:pPr lvl="2"/>
            <a:endParaRPr lang="en-US" dirty="0"/>
          </a:p>
        </p:txBody>
      </p:sp>
    </p:spTree>
    <p:extLst>
      <p:ext uri="{BB962C8B-B14F-4D97-AF65-F5344CB8AC3E}">
        <p14:creationId xmlns:p14="http://schemas.microsoft.com/office/powerpoint/2010/main" val="1964478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History</a:t>
            </a:r>
            <a:endParaRPr lang="en-US" dirty="0"/>
          </a:p>
        </p:txBody>
      </p:sp>
      <p:sp>
        <p:nvSpPr>
          <p:cNvPr id="3" name="Content Placeholder 2"/>
          <p:cNvSpPr>
            <a:spLocks noGrp="1"/>
          </p:cNvSpPr>
          <p:nvPr>
            <p:ph idx="1"/>
          </p:nvPr>
        </p:nvSpPr>
        <p:spPr/>
        <p:txBody>
          <a:bodyPr/>
          <a:lstStyle/>
          <a:p>
            <a:r>
              <a:rPr lang="en-US" dirty="0" smtClean="0"/>
              <a:t>A case history of a case is the sequence of operators that describe what happened to the case</a:t>
            </a:r>
          </a:p>
          <a:p>
            <a:pPr lvl="1"/>
            <a:r>
              <a:rPr lang="en-US" dirty="0" smtClean="0"/>
              <a:t>Similar to Steps 1 and 2 of the INCRECA Methodology</a:t>
            </a:r>
          </a:p>
        </p:txBody>
      </p:sp>
      <p:pic>
        <p:nvPicPr>
          <p:cNvPr id="4" name="Picture 3" descr="Screen Shot 2012-10-28 at 3.09.5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847" y="2714627"/>
            <a:ext cx="7373353" cy="2297225"/>
          </a:xfrm>
          <a:prstGeom prst="rect">
            <a:avLst/>
          </a:prstGeom>
        </p:spPr>
      </p:pic>
    </p:spTree>
    <p:extLst>
      <p:ext uri="{BB962C8B-B14F-4D97-AF65-F5344CB8AC3E}">
        <p14:creationId xmlns:p14="http://schemas.microsoft.com/office/powerpoint/2010/main" val="1243391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Provenance</a:t>
            </a:r>
            <a:endParaRPr lang="en-US" dirty="0"/>
          </a:p>
        </p:txBody>
      </p:sp>
      <p:sp>
        <p:nvSpPr>
          <p:cNvPr id="3" name="Content Placeholder 2"/>
          <p:cNvSpPr>
            <a:spLocks noGrp="1"/>
          </p:cNvSpPr>
          <p:nvPr>
            <p:ph idx="1"/>
          </p:nvPr>
        </p:nvSpPr>
        <p:spPr/>
        <p:txBody>
          <a:bodyPr>
            <a:normAutofit/>
          </a:bodyPr>
          <a:lstStyle/>
          <a:p>
            <a:r>
              <a:rPr lang="en-US" dirty="0" smtClean="0"/>
              <a:t>A provenance record is a set of case histories</a:t>
            </a:r>
          </a:p>
          <a:p>
            <a:pPr lvl="1"/>
            <a:r>
              <a:rPr lang="en-US" dirty="0" smtClean="0"/>
              <a:t>Stored in the experience factory</a:t>
            </a:r>
          </a:p>
          <a:p>
            <a:pPr lvl="1"/>
            <a:r>
              <a:rPr lang="en-US" dirty="0" smtClean="0"/>
              <a:t>Assigned to a set of cases that share a common history</a:t>
            </a:r>
          </a:p>
          <a:p>
            <a:r>
              <a:rPr lang="en-US" dirty="0" smtClean="0"/>
              <a:t>Use of Provenance Records:</a:t>
            </a:r>
          </a:p>
          <a:p>
            <a:pPr lvl="1"/>
            <a:r>
              <a:rPr lang="en-US" dirty="0" smtClean="0"/>
              <a:t>The ultimate origin is the source from which the case is imported</a:t>
            </a:r>
          </a:p>
          <a:p>
            <a:pPr lvl="2"/>
            <a:r>
              <a:rPr lang="en-US" dirty="0" smtClean="0"/>
              <a:t>Reliability of the source</a:t>
            </a:r>
          </a:p>
          <a:p>
            <a:pPr lvl="2"/>
            <a:r>
              <a:rPr lang="en-US" dirty="0" smtClean="0"/>
              <a:t>The context in which the source was used</a:t>
            </a:r>
          </a:p>
          <a:p>
            <a:pPr lvl="3"/>
            <a:r>
              <a:rPr lang="en-US" dirty="0" smtClean="0"/>
              <a:t>Even if case was correct and delivered perfect solutions at a previous time, may no longer be useful</a:t>
            </a:r>
          </a:p>
          <a:p>
            <a:pPr lvl="4"/>
            <a:r>
              <a:rPr lang="en-US" dirty="0" smtClean="0"/>
              <a:t>Each source should have a time stamp and goal description</a:t>
            </a:r>
          </a:p>
          <a:p>
            <a:pPr lvl="1"/>
            <a:r>
              <a:rPr lang="en-US" dirty="0" smtClean="0"/>
              <a:t>Maintenance Purposes</a:t>
            </a:r>
          </a:p>
          <a:p>
            <a:pPr lvl="2"/>
            <a:r>
              <a:rPr lang="en-US" dirty="0" smtClean="0"/>
              <a:t>If some cases need to be changed then history can support this</a:t>
            </a:r>
          </a:p>
          <a:p>
            <a:pPr lvl="2"/>
            <a:r>
              <a:rPr lang="en-US" dirty="0" smtClean="0"/>
              <a:t>Can help detect the reasons for weakness</a:t>
            </a:r>
          </a:p>
          <a:p>
            <a:pPr lvl="3"/>
            <a:r>
              <a:rPr lang="en-US" dirty="0" smtClean="0"/>
              <a:t>Unreliable sources can be replaced by better ones</a:t>
            </a:r>
          </a:p>
          <a:p>
            <a:pPr lvl="2"/>
            <a:endParaRPr lang="en-US" dirty="0" smtClean="0"/>
          </a:p>
          <a:p>
            <a:pPr lvl="1"/>
            <a:endParaRPr lang="en-US" dirty="0" smtClean="0"/>
          </a:p>
        </p:txBody>
      </p:sp>
    </p:spTree>
    <p:extLst>
      <p:ext uri="{BB962C8B-B14F-4D97-AF65-F5344CB8AC3E}">
        <p14:creationId xmlns:p14="http://schemas.microsoft.com/office/powerpoint/2010/main" val="647920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System Maintenance</a:t>
            </a:r>
            <a:endParaRPr lang="en-US" dirty="0"/>
          </a:p>
        </p:txBody>
      </p:sp>
      <p:sp>
        <p:nvSpPr>
          <p:cNvPr id="3" name="Content Placeholder 2"/>
          <p:cNvSpPr>
            <a:spLocks noGrp="1"/>
          </p:cNvSpPr>
          <p:nvPr>
            <p:ph idx="1"/>
          </p:nvPr>
        </p:nvSpPr>
        <p:spPr/>
        <p:txBody>
          <a:bodyPr/>
          <a:lstStyle/>
          <a:p>
            <a:r>
              <a:rPr lang="en-US" dirty="0" smtClean="0"/>
              <a:t>Maintenance is a part of the overall business process </a:t>
            </a:r>
          </a:p>
          <a:p>
            <a:pPr lvl="1"/>
            <a:r>
              <a:rPr lang="en-US" dirty="0" smtClean="0"/>
              <a:t>Hence, it requires a professional organization that has a well-defined structure</a:t>
            </a:r>
          </a:p>
          <a:p>
            <a:r>
              <a:rPr lang="en-US" dirty="0" smtClean="0"/>
              <a:t>The most prominent maintenance operations are concerned with cases and the case base</a:t>
            </a:r>
          </a:p>
          <a:p>
            <a:r>
              <a:rPr lang="en-US" dirty="0" smtClean="0"/>
              <a:t>Maintenance requires some additional techniques outside from the proper CBR system in order to be performed well, such as:</a:t>
            </a:r>
          </a:p>
          <a:p>
            <a:pPr lvl="1"/>
            <a:r>
              <a:rPr lang="en-US" dirty="0" smtClean="0"/>
              <a:t>Experience Factory</a:t>
            </a:r>
          </a:p>
          <a:p>
            <a:pPr lvl="1"/>
            <a:r>
              <a:rPr lang="en-US" dirty="0" smtClean="0"/>
              <a:t>Change Management</a:t>
            </a:r>
          </a:p>
          <a:p>
            <a:pPr lvl="1"/>
            <a:r>
              <a:rPr lang="en-US" dirty="0" smtClean="0"/>
              <a:t>Maintenance Objects</a:t>
            </a:r>
          </a:p>
          <a:p>
            <a:pPr lvl="1"/>
            <a:r>
              <a:rPr lang="en-US" dirty="0" smtClean="0"/>
              <a:t>And more!</a:t>
            </a:r>
          </a:p>
          <a:p>
            <a:pPr lvl="1"/>
            <a:endParaRPr lang="en-US" dirty="0"/>
          </a:p>
        </p:txBody>
      </p:sp>
    </p:spTree>
    <p:extLst>
      <p:ext uri="{BB962C8B-B14F-4D97-AF65-F5344CB8AC3E}">
        <p14:creationId xmlns:p14="http://schemas.microsoft.com/office/powerpoint/2010/main" val="4278112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Factory</a:t>
            </a:r>
            <a:endParaRPr lang="en-US" dirty="0"/>
          </a:p>
        </p:txBody>
      </p:sp>
      <p:sp>
        <p:nvSpPr>
          <p:cNvPr id="3" name="Content Placeholder 2"/>
          <p:cNvSpPr>
            <a:spLocks noGrp="1"/>
          </p:cNvSpPr>
          <p:nvPr>
            <p:ph idx="1"/>
          </p:nvPr>
        </p:nvSpPr>
        <p:spPr>
          <a:xfrm>
            <a:off x="457200" y="1307888"/>
            <a:ext cx="7620000" cy="3076797"/>
          </a:xfrm>
        </p:spPr>
        <p:txBody>
          <a:bodyPr>
            <a:normAutofit fontScale="85000" lnSpcReduction="20000"/>
          </a:bodyPr>
          <a:lstStyle/>
          <a:p>
            <a:r>
              <a:rPr lang="en-US" dirty="0" smtClean="0"/>
              <a:t>An experience factory is a logical and/or physical organization that supports project developments by analyzing and synthesizing all kinds of experiences and methods</a:t>
            </a:r>
          </a:p>
          <a:p>
            <a:pPr lvl="1"/>
            <a:r>
              <a:rPr lang="en-US" dirty="0" smtClean="0"/>
              <a:t>Essentially, a general repository of experiences that are useful for system development and maintenance.</a:t>
            </a:r>
          </a:p>
          <a:p>
            <a:r>
              <a:rPr lang="en-US" dirty="0" smtClean="0"/>
              <a:t>Specifically for maintenance, it contains examples and guidelines when and in which ways maintenance operations (including evaluations) should be performed.</a:t>
            </a:r>
          </a:p>
          <a:p>
            <a:r>
              <a:rPr lang="en-US" dirty="0" smtClean="0"/>
              <a:t>In addition, history records of the origins of the cases are very useful for maintenance.	</a:t>
            </a:r>
          </a:p>
          <a:p>
            <a:pPr lvl="1"/>
            <a:r>
              <a:rPr lang="en-US" dirty="0" smtClean="0"/>
              <a:t>Thus, the experience factory must be constantly updated.</a:t>
            </a:r>
            <a:endParaRPr lang="en-US" dirty="0"/>
          </a:p>
        </p:txBody>
      </p:sp>
      <p:pic>
        <p:nvPicPr>
          <p:cNvPr id="4" name="Picture 3" descr="Screen Shot 2012-10-28 at 3.03.5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774" y="4203250"/>
            <a:ext cx="6117837" cy="1927231"/>
          </a:xfrm>
          <a:prstGeom prst="rect">
            <a:avLst/>
          </a:prstGeom>
        </p:spPr>
      </p:pic>
    </p:spTree>
    <p:extLst>
      <p:ext uri="{BB962C8B-B14F-4D97-AF65-F5344CB8AC3E}">
        <p14:creationId xmlns:p14="http://schemas.microsoft.com/office/powerpoint/2010/main" val="135888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a:t>
            </a:r>
            <a:endParaRPr lang="en-US" dirty="0"/>
          </a:p>
        </p:txBody>
      </p:sp>
      <p:sp>
        <p:nvSpPr>
          <p:cNvPr id="3" name="Content Placeholder 2"/>
          <p:cNvSpPr>
            <a:spLocks noGrp="1"/>
          </p:cNvSpPr>
          <p:nvPr>
            <p:ph idx="1"/>
          </p:nvPr>
        </p:nvSpPr>
        <p:spPr/>
        <p:txBody>
          <a:bodyPr/>
          <a:lstStyle/>
          <a:p>
            <a:r>
              <a:rPr lang="en-US" dirty="0" smtClean="0"/>
              <a:t>Propagation of known changes (environmental and knowledge) to the place where they are used.</a:t>
            </a:r>
          </a:p>
          <a:p>
            <a:r>
              <a:rPr lang="en-US" dirty="0" smtClean="0"/>
              <a:t>Change actions described by operators</a:t>
            </a:r>
          </a:p>
          <a:p>
            <a:pPr lvl="1"/>
            <a:r>
              <a:rPr lang="en-US" dirty="0" smtClean="0"/>
              <a:t>These operators are defined on information units (e.g. attributes or cases) </a:t>
            </a:r>
          </a:p>
          <a:p>
            <a:r>
              <a:rPr lang="en-US" dirty="0" smtClean="0"/>
              <a:t>If a change or information unit is reported then the</a:t>
            </a:r>
            <a:r>
              <a:rPr lang="en-US" b="1" dirty="0" smtClean="0"/>
              <a:t> </a:t>
            </a:r>
            <a:r>
              <a:rPr lang="en-US" dirty="0" smtClean="0"/>
              <a:t>change rules describe the subsequent changes.</a:t>
            </a:r>
          </a:p>
          <a:p>
            <a:r>
              <a:rPr lang="en-US" dirty="0" smtClean="0"/>
              <a:t>The arrival of new information is called an </a:t>
            </a:r>
            <a:r>
              <a:rPr lang="en-US" b="1" dirty="0" smtClean="0"/>
              <a:t>event</a:t>
            </a:r>
            <a:r>
              <a:rPr lang="en-US" dirty="0" smtClean="0"/>
              <a:t> and the question is who has to be informed about the event</a:t>
            </a:r>
          </a:p>
          <a:p>
            <a:pPr lvl="1"/>
            <a:r>
              <a:rPr lang="en-US" dirty="0" smtClean="0"/>
              <a:t>Has consequences on a few parts of the system only</a:t>
            </a:r>
          </a:p>
          <a:p>
            <a:r>
              <a:rPr lang="en-US" b="1" dirty="0" smtClean="0"/>
              <a:t>Events</a:t>
            </a:r>
            <a:r>
              <a:rPr lang="en-US" dirty="0" smtClean="0"/>
              <a:t> and </a:t>
            </a:r>
            <a:r>
              <a:rPr lang="en-US" b="1" dirty="0" smtClean="0"/>
              <a:t>conditions</a:t>
            </a:r>
            <a:r>
              <a:rPr lang="en-US" dirty="0" smtClean="0"/>
              <a:t> are the preconditions of the rules.</a:t>
            </a:r>
          </a:p>
          <a:p>
            <a:pPr lvl="1"/>
            <a:r>
              <a:rPr lang="en-US" dirty="0" smtClean="0"/>
              <a:t>If they are satisfied then the rule takes place.</a:t>
            </a:r>
          </a:p>
        </p:txBody>
      </p:sp>
    </p:spTree>
    <p:extLst>
      <p:ext uri="{BB962C8B-B14F-4D97-AF65-F5344CB8AC3E}">
        <p14:creationId xmlns:p14="http://schemas.microsoft.com/office/powerpoint/2010/main" val="187892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a:t>
            </a:r>
            <a:r>
              <a:rPr lang="en-US" dirty="0"/>
              <a:t>n</a:t>
            </a:r>
          </a:p>
        </p:txBody>
      </p:sp>
      <p:sp>
        <p:nvSpPr>
          <p:cNvPr id="3" name="Content Placeholder 2"/>
          <p:cNvSpPr>
            <a:spLocks noGrp="1"/>
          </p:cNvSpPr>
          <p:nvPr>
            <p:ph idx="1"/>
          </p:nvPr>
        </p:nvSpPr>
        <p:spPr>
          <a:xfrm>
            <a:off x="457200" y="1306095"/>
            <a:ext cx="8229600" cy="3145589"/>
          </a:xfrm>
        </p:spPr>
        <p:txBody>
          <a:bodyPr>
            <a:normAutofit fontScale="92500"/>
          </a:bodyPr>
          <a:lstStyle/>
          <a:p>
            <a:r>
              <a:rPr lang="en-US" dirty="0" smtClean="0"/>
              <a:t>Maintenance for technical devices is standard:</a:t>
            </a:r>
          </a:p>
          <a:p>
            <a:pPr lvl="1"/>
            <a:r>
              <a:rPr lang="en-US" dirty="0" smtClean="0"/>
              <a:t>Physical objects require maintenance because they are used and each usage lowers their qualities</a:t>
            </a:r>
          </a:p>
          <a:p>
            <a:pPr lvl="1"/>
            <a:r>
              <a:rPr lang="en-US" dirty="0" smtClean="0"/>
              <a:t>Software objects require maintenance because their context is changing</a:t>
            </a:r>
          </a:p>
          <a:p>
            <a:pPr lvl="2"/>
            <a:r>
              <a:rPr lang="en-US" dirty="0" smtClean="0"/>
              <a:t>In particular, knowledge maintenance </a:t>
            </a:r>
          </a:p>
          <a:p>
            <a:r>
              <a:rPr lang="en-US" dirty="0" smtClean="0"/>
              <a:t>Concerned with:</a:t>
            </a:r>
          </a:p>
          <a:p>
            <a:pPr lvl="1"/>
            <a:r>
              <a:rPr lang="en-US" dirty="0" smtClean="0"/>
              <a:t>Corrections: Removing bugs</a:t>
            </a:r>
          </a:p>
          <a:p>
            <a:pPr lvl="1"/>
            <a:r>
              <a:rPr lang="en-US" dirty="0" smtClean="0"/>
              <a:t>Improvement of Performance</a:t>
            </a:r>
          </a:p>
          <a:p>
            <a:pPr lvl="1"/>
            <a:r>
              <a:rPr lang="en-US" dirty="0" smtClean="0"/>
              <a:t>Adaptation to changed environment and changed knowledge</a:t>
            </a:r>
            <a:endParaRPr lang="en-US" dirty="0"/>
          </a:p>
        </p:txBody>
      </p:sp>
      <p:pic>
        <p:nvPicPr>
          <p:cNvPr id="4" name="Picture 3" descr="Screen Shot 2012-10-28 at 2.24.0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5782" y="4451684"/>
            <a:ext cx="4969376" cy="2179146"/>
          </a:xfrm>
          <a:prstGeom prst="rect">
            <a:avLst/>
          </a:prstGeom>
        </p:spPr>
      </p:pic>
    </p:spTree>
    <p:extLst>
      <p:ext uri="{BB962C8B-B14F-4D97-AF65-F5344CB8AC3E}">
        <p14:creationId xmlns:p14="http://schemas.microsoft.com/office/powerpoint/2010/main" val="972643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Event-Condition-Action (ECA)</a:t>
            </a:r>
            <a:endParaRPr lang="en-US" dirty="0"/>
          </a:p>
        </p:txBody>
      </p:sp>
      <p:sp>
        <p:nvSpPr>
          <p:cNvPr id="3" name="Content Placeholder 2"/>
          <p:cNvSpPr>
            <a:spLocks noGrp="1"/>
          </p:cNvSpPr>
          <p:nvPr>
            <p:ph idx="1"/>
          </p:nvPr>
        </p:nvSpPr>
        <p:spPr/>
        <p:txBody>
          <a:bodyPr/>
          <a:lstStyle/>
          <a:p>
            <a:r>
              <a:rPr lang="en-US" dirty="0" smtClean="0"/>
              <a:t>An ECA rule references an </a:t>
            </a:r>
            <a:r>
              <a:rPr lang="en-US" u="sng" dirty="0" smtClean="0"/>
              <a:t>E</a:t>
            </a:r>
            <a:r>
              <a:rPr lang="en-US" dirty="0" smtClean="0"/>
              <a:t>vent, refers to a </a:t>
            </a:r>
            <a:r>
              <a:rPr lang="en-US" u="sng" dirty="0" smtClean="0"/>
              <a:t>C</a:t>
            </a:r>
            <a:r>
              <a:rPr lang="en-US" dirty="0" smtClean="0"/>
              <a:t>ondition, and calls an </a:t>
            </a:r>
            <a:r>
              <a:rPr lang="en-US" u="sng" dirty="0" smtClean="0"/>
              <a:t>A</a:t>
            </a:r>
            <a:r>
              <a:rPr lang="en-US" dirty="0" smtClean="0"/>
              <a:t>ction.</a:t>
            </a:r>
          </a:p>
          <a:p>
            <a:r>
              <a:rPr lang="en-US" dirty="0" smtClean="0"/>
              <a:t>The actions are subclasses or instances of an Action Class.</a:t>
            </a:r>
          </a:p>
          <a:p>
            <a:pPr lvl="1"/>
            <a:r>
              <a:rPr lang="en-US" dirty="0" smtClean="0"/>
              <a:t>The Action Class describes the executable actions.</a:t>
            </a:r>
          </a:p>
          <a:p>
            <a:r>
              <a:rPr lang="en-US" dirty="0" smtClean="0"/>
              <a:t>Example: The notify action</a:t>
            </a:r>
          </a:p>
          <a:p>
            <a:pPr lvl="1"/>
            <a:r>
              <a:rPr lang="en-US" dirty="0" smtClean="0"/>
              <a:t>This action notifies some agents about an event and the conditions describe the types of addressed changes.</a:t>
            </a:r>
          </a:p>
          <a:p>
            <a:pPr lvl="1"/>
            <a:r>
              <a:rPr lang="en-US" dirty="0" smtClean="0"/>
              <a:t>Example: Changes in the allergy list (document “allergy”) causes a change in the therapy list (document “therapy”).</a:t>
            </a:r>
          </a:p>
          <a:p>
            <a:pPr lvl="2"/>
            <a:r>
              <a:rPr lang="en-US" dirty="0" smtClean="0"/>
              <a:t>Event – REPLACE(allergy, therapy, patient, allergy x, allergy y)</a:t>
            </a:r>
          </a:p>
          <a:p>
            <a:pPr lvl="2"/>
            <a:r>
              <a:rPr lang="en-US" dirty="0" smtClean="0"/>
              <a:t>Conditions – Patient is in “allergy” and in “therapy”</a:t>
            </a:r>
          </a:p>
          <a:p>
            <a:pPr lvl="2"/>
            <a:r>
              <a:rPr lang="en-US" dirty="0" smtClean="0"/>
              <a:t>Action – NOTIFY(responsible(therapy), “event”, allergy of patient, alternatives, allergy manager)</a:t>
            </a:r>
            <a:endParaRPr lang="en-US" dirty="0"/>
          </a:p>
        </p:txBody>
      </p:sp>
    </p:spTree>
    <p:extLst>
      <p:ext uri="{BB962C8B-B14F-4D97-AF65-F5344CB8AC3E}">
        <p14:creationId xmlns:p14="http://schemas.microsoft.com/office/powerpoint/2010/main" val="1981064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Rule patterns for actions are defined at compile time</a:t>
            </a:r>
          </a:p>
          <a:p>
            <a:pPr lvl="1"/>
            <a:r>
              <a:rPr lang="en-US" dirty="0" smtClean="0"/>
              <a:t>They represent general knowledge about the processes</a:t>
            </a:r>
          </a:p>
          <a:p>
            <a:r>
              <a:rPr lang="en-US" dirty="0" smtClean="0"/>
              <a:t>Instances of rules are generated at run time</a:t>
            </a:r>
          </a:p>
          <a:p>
            <a:pPr lvl="1"/>
            <a:r>
              <a:rPr lang="en-US" dirty="0" smtClean="0"/>
              <a:t>Triggered by events</a:t>
            </a:r>
          </a:p>
          <a:p>
            <a:r>
              <a:rPr lang="en-US" dirty="0" smtClean="0"/>
              <a:t>The time of generation of rules is not necessarily identical with the time when they are used</a:t>
            </a:r>
          </a:p>
          <a:p>
            <a:pPr lvl="1"/>
            <a:r>
              <a:rPr lang="en-US" dirty="0" smtClean="0"/>
              <a:t>Determined by the event which is part of the precondition of rule</a:t>
            </a:r>
          </a:p>
          <a:p>
            <a:r>
              <a:rPr lang="en-US" dirty="0" smtClean="0"/>
              <a:t>Rules have to be organized in a rule system</a:t>
            </a:r>
          </a:p>
          <a:p>
            <a:pPr lvl="1"/>
            <a:r>
              <a:rPr lang="en-US" dirty="0" smtClean="0"/>
              <a:t>A basic structural element is:</a:t>
            </a:r>
          </a:p>
          <a:p>
            <a:pPr lvl="2"/>
            <a:r>
              <a:rPr lang="en-US" dirty="0" smtClean="0"/>
              <a:t>An organizational concept E has a change impact on a concept F is a change of E results in a change of F.</a:t>
            </a:r>
          </a:p>
          <a:p>
            <a:pPr lvl="3"/>
            <a:r>
              <a:rPr lang="en-US" dirty="0" smtClean="0"/>
              <a:t>E.g. a list describing the contents of a medicine has a change impact on the list describing the doses</a:t>
            </a:r>
          </a:p>
          <a:p>
            <a:r>
              <a:rPr lang="en-US" dirty="0" smtClean="0"/>
              <a:t>Change rules have the special property that they have to be executed necessarily </a:t>
            </a:r>
          </a:p>
          <a:p>
            <a:pPr lvl="1"/>
            <a:r>
              <a:rPr lang="en-US" dirty="0"/>
              <a:t>R</a:t>
            </a:r>
            <a:r>
              <a:rPr lang="en-US" dirty="0" smtClean="0"/>
              <a:t>ules in general can be executed only if wanted</a:t>
            </a:r>
            <a:endParaRPr lang="en-US" dirty="0"/>
          </a:p>
        </p:txBody>
      </p:sp>
    </p:spTree>
    <p:extLst>
      <p:ext uri="{BB962C8B-B14F-4D97-AF65-F5344CB8AC3E}">
        <p14:creationId xmlns:p14="http://schemas.microsoft.com/office/powerpoint/2010/main" val="2744774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Objects</a:t>
            </a:r>
            <a:endParaRPr lang="en-US" dirty="0"/>
          </a:p>
        </p:txBody>
      </p:sp>
      <p:sp>
        <p:nvSpPr>
          <p:cNvPr id="3" name="Content Placeholder 2"/>
          <p:cNvSpPr>
            <a:spLocks noGrp="1"/>
          </p:cNvSpPr>
          <p:nvPr>
            <p:ph idx="1"/>
          </p:nvPr>
        </p:nvSpPr>
        <p:spPr/>
        <p:txBody>
          <a:bodyPr/>
          <a:lstStyle/>
          <a:p>
            <a:r>
              <a:rPr lang="en-US" dirty="0" smtClean="0"/>
              <a:t>Maintenance takes place on three levels:</a:t>
            </a:r>
          </a:p>
          <a:p>
            <a:pPr lvl="1"/>
            <a:r>
              <a:rPr lang="en-US" dirty="0" smtClean="0"/>
              <a:t>The top level considers the model</a:t>
            </a:r>
          </a:p>
          <a:p>
            <a:pPr lvl="2"/>
            <a:r>
              <a:rPr lang="en-US" dirty="0" smtClean="0"/>
              <a:t>Vocabulary</a:t>
            </a:r>
          </a:p>
          <a:p>
            <a:pPr lvl="2"/>
            <a:r>
              <a:rPr lang="en-US" dirty="0"/>
              <a:t>S</a:t>
            </a:r>
            <a:r>
              <a:rPr lang="en-US" dirty="0" smtClean="0"/>
              <a:t>imilarity measure</a:t>
            </a:r>
          </a:p>
          <a:p>
            <a:pPr lvl="2"/>
            <a:r>
              <a:rPr lang="en-US" dirty="0" smtClean="0"/>
              <a:t>Rules</a:t>
            </a:r>
          </a:p>
          <a:p>
            <a:pPr lvl="2"/>
            <a:r>
              <a:rPr lang="en-US" dirty="0" smtClean="0"/>
              <a:t>Retrieval functions</a:t>
            </a:r>
          </a:p>
          <a:p>
            <a:pPr lvl="1"/>
            <a:r>
              <a:rPr lang="en-US" dirty="0" smtClean="0"/>
              <a:t>The intermediate level considers the case instances:</a:t>
            </a:r>
          </a:p>
          <a:p>
            <a:pPr lvl="2"/>
            <a:r>
              <a:rPr lang="en-US" dirty="0" smtClean="0"/>
              <a:t>Generate cases</a:t>
            </a:r>
          </a:p>
          <a:p>
            <a:pPr lvl="2"/>
            <a:r>
              <a:rPr lang="en-US" dirty="0" smtClean="0"/>
              <a:t>Delete cases </a:t>
            </a:r>
          </a:p>
          <a:p>
            <a:pPr lvl="2"/>
            <a:r>
              <a:rPr lang="en-US" dirty="0" smtClean="0"/>
              <a:t>Adapt cases</a:t>
            </a:r>
          </a:p>
          <a:p>
            <a:pPr lvl="1"/>
            <a:r>
              <a:rPr lang="en-US" dirty="0" smtClean="0"/>
              <a:t>The lowest level considers the implementation</a:t>
            </a:r>
            <a:endParaRPr lang="en-US" dirty="0"/>
          </a:p>
        </p:txBody>
      </p:sp>
    </p:spTree>
    <p:extLst>
      <p:ext uri="{BB962C8B-B14F-4D97-AF65-F5344CB8AC3E}">
        <p14:creationId xmlns:p14="http://schemas.microsoft.com/office/powerpoint/2010/main" val="3579408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Participants</a:t>
            </a:r>
            <a:endParaRPr lang="en-US" dirty="0"/>
          </a:p>
        </p:txBody>
      </p:sp>
      <p:sp>
        <p:nvSpPr>
          <p:cNvPr id="3" name="Content Placeholder 2"/>
          <p:cNvSpPr>
            <a:spLocks noGrp="1"/>
          </p:cNvSpPr>
          <p:nvPr>
            <p:ph idx="1"/>
          </p:nvPr>
        </p:nvSpPr>
        <p:spPr>
          <a:xfrm>
            <a:off x="457200" y="1600200"/>
            <a:ext cx="7515138" cy="4881070"/>
          </a:xfrm>
        </p:spPr>
        <p:txBody>
          <a:bodyPr>
            <a:normAutofit lnSpcReduction="10000"/>
          </a:bodyPr>
          <a:lstStyle/>
          <a:p>
            <a:r>
              <a:rPr lang="en-US" dirty="0" smtClean="0"/>
              <a:t>The major participants (agents) in the maintenance task are shown below.</a:t>
            </a:r>
          </a:p>
          <a:p>
            <a:endParaRPr lang="en-US" dirty="0"/>
          </a:p>
          <a:p>
            <a:endParaRPr lang="en-US" dirty="0" smtClean="0"/>
          </a:p>
          <a:p>
            <a:endParaRPr lang="en-US" dirty="0"/>
          </a:p>
          <a:p>
            <a:endParaRPr lang="en-US" dirty="0" smtClean="0"/>
          </a:p>
          <a:p>
            <a:endParaRPr lang="en-US" dirty="0"/>
          </a:p>
          <a:p>
            <a:endParaRPr lang="en-US" dirty="0" smtClean="0"/>
          </a:p>
          <a:p>
            <a:r>
              <a:rPr lang="en-US" dirty="0"/>
              <a:t>User and service are outside institutions that provides information concerned with the available solutions</a:t>
            </a:r>
          </a:p>
          <a:p>
            <a:pPr lvl="1"/>
            <a:r>
              <a:rPr lang="en-US" dirty="0"/>
              <a:t>Only parts of the environment that can be contacted</a:t>
            </a:r>
          </a:p>
          <a:p>
            <a:r>
              <a:rPr lang="en-US" dirty="0"/>
              <a:t>The change manager accepts change results and distributes them to the responsible agents</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pic>
        <p:nvPicPr>
          <p:cNvPr id="4" name="Picture 3" descr="Screen Shot 2012-10-29 at 4.21.1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792" y="2265770"/>
            <a:ext cx="4797061" cy="2159234"/>
          </a:xfrm>
          <a:prstGeom prst="rect">
            <a:avLst/>
          </a:prstGeom>
        </p:spPr>
      </p:pic>
    </p:spTree>
    <p:extLst>
      <p:ext uri="{BB962C8B-B14F-4D97-AF65-F5344CB8AC3E}">
        <p14:creationId xmlns:p14="http://schemas.microsoft.com/office/powerpoint/2010/main" val="547948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Participants</a:t>
            </a:r>
            <a:endParaRPr lang="en-US" dirty="0"/>
          </a:p>
        </p:txBody>
      </p:sp>
      <p:sp>
        <p:nvSpPr>
          <p:cNvPr id="3" name="Content Placeholder 2"/>
          <p:cNvSpPr>
            <a:spLocks noGrp="1"/>
          </p:cNvSpPr>
          <p:nvPr>
            <p:ph idx="1"/>
          </p:nvPr>
        </p:nvSpPr>
        <p:spPr/>
        <p:txBody>
          <a:bodyPr/>
          <a:lstStyle/>
          <a:p>
            <a:r>
              <a:rPr lang="en-US" dirty="0" smtClean="0"/>
              <a:t>The administrator should take care of a maintenance manual that is associated to the experience factor.</a:t>
            </a:r>
          </a:p>
          <a:p>
            <a:pPr lvl="1"/>
            <a:r>
              <a:rPr lang="en-US" dirty="0" smtClean="0"/>
              <a:t>The development of this manual is shown below</a:t>
            </a:r>
            <a:endParaRPr lang="en-US" dirty="0"/>
          </a:p>
        </p:txBody>
      </p:sp>
      <p:pic>
        <p:nvPicPr>
          <p:cNvPr id="4" name="Picture 3" descr="Screen Shot 2012-10-29 at 4.25.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493" y="3464525"/>
            <a:ext cx="6832600" cy="1054100"/>
          </a:xfrm>
          <a:prstGeom prst="rect">
            <a:avLst/>
          </a:prstGeom>
        </p:spPr>
      </p:pic>
    </p:spTree>
    <p:extLst>
      <p:ext uri="{BB962C8B-B14F-4D97-AF65-F5344CB8AC3E}">
        <p14:creationId xmlns:p14="http://schemas.microsoft.com/office/powerpoint/2010/main" val="1844040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Measurements</a:t>
            </a:r>
            <a:endParaRPr lang="en-US" dirty="0"/>
          </a:p>
        </p:txBody>
      </p:sp>
      <p:sp>
        <p:nvSpPr>
          <p:cNvPr id="3" name="Content Placeholder 2"/>
          <p:cNvSpPr>
            <a:spLocks noGrp="1"/>
          </p:cNvSpPr>
          <p:nvPr>
            <p:ph idx="1"/>
          </p:nvPr>
        </p:nvSpPr>
        <p:spPr/>
        <p:txBody>
          <a:bodyPr/>
          <a:lstStyle/>
          <a:p>
            <a:r>
              <a:rPr lang="en-US" dirty="0" smtClean="0"/>
              <a:t>Used to detect failures and weaknesses of the system</a:t>
            </a:r>
          </a:p>
          <a:p>
            <a:r>
              <a:rPr lang="en-US" dirty="0" smtClean="0"/>
              <a:t>The change management collects:</a:t>
            </a:r>
          </a:p>
          <a:p>
            <a:pPr lvl="1"/>
            <a:r>
              <a:rPr lang="en-US" dirty="0" smtClean="0"/>
              <a:t>Information from service</a:t>
            </a:r>
          </a:p>
          <a:p>
            <a:pPr lvl="1"/>
            <a:r>
              <a:rPr lang="en-US" dirty="0" smtClean="0"/>
              <a:t>Information and feedback from users</a:t>
            </a:r>
          </a:p>
          <a:p>
            <a:pPr lvl="1"/>
            <a:r>
              <a:rPr lang="en-US" dirty="0" smtClean="0"/>
              <a:t>Information from maintenance engineer about system changes</a:t>
            </a:r>
          </a:p>
          <a:p>
            <a:r>
              <a:rPr lang="en-US" dirty="0" smtClean="0"/>
              <a:t>The change management reports either continuously or at certain time points</a:t>
            </a:r>
          </a:p>
          <a:p>
            <a:pPr lvl="1"/>
            <a:r>
              <a:rPr lang="en-US" dirty="0" smtClean="0"/>
              <a:t>The reports can contain information about maintenance indicators such as failures, errors, and poor performance</a:t>
            </a:r>
            <a:endParaRPr lang="en-US" dirty="0"/>
          </a:p>
        </p:txBody>
      </p:sp>
    </p:spTree>
    <p:extLst>
      <p:ext uri="{BB962C8B-B14F-4D97-AF65-F5344CB8AC3E}">
        <p14:creationId xmlns:p14="http://schemas.microsoft.com/office/powerpoint/2010/main" val="3392508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from users vs. service</a:t>
            </a:r>
            <a:endParaRPr lang="en-US" dirty="0"/>
          </a:p>
        </p:txBody>
      </p:sp>
      <p:sp>
        <p:nvSpPr>
          <p:cNvPr id="3" name="Content Placeholder 2"/>
          <p:cNvSpPr>
            <a:spLocks noGrp="1"/>
          </p:cNvSpPr>
          <p:nvPr>
            <p:ph idx="1"/>
          </p:nvPr>
        </p:nvSpPr>
        <p:spPr/>
        <p:txBody>
          <a:bodyPr>
            <a:normAutofit fontScale="92500"/>
          </a:bodyPr>
          <a:lstStyle/>
          <a:p>
            <a:r>
              <a:rPr lang="en-US" dirty="0" smtClean="0"/>
              <a:t>The information from users and services are very different in nature</a:t>
            </a:r>
          </a:p>
          <a:p>
            <a:pPr lvl="1"/>
            <a:r>
              <a:rPr lang="en-US" dirty="0" smtClean="0"/>
              <a:t>The latter changes the underlying model of the CBR system</a:t>
            </a:r>
          </a:p>
          <a:p>
            <a:pPr lvl="1"/>
            <a:r>
              <a:rPr lang="en-US" dirty="0"/>
              <a:t>The results from these reports dive rise to testing and measuring operations.</a:t>
            </a:r>
          </a:p>
          <a:p>
            <a:pPr lvl="2"/>
            <a:r>
              <a:rPr lang="en-US" dirty="0"/>
              <a:t>Should be stored and made accessible in the experience factory</a:t>
            </a:r>
            <a:r>
              <a:rPr lang="en-US" dirty="0" smtClean="0"/>
              <a:t>.</a:t>
            </a:r>
          </a:p>
          <a:p>
            <a:r>
              <a:rPr lang="en-US" dirty="0" smtClean="0"/>
              <a:t>The service reports on changed objects used for the solution</a:t>
            </a:r>
          </a:p>
          <a:p>
            <a:pPr lvl="1"/>
            <a:r>
              <a:rPr lang="en-US" dirty="0" smtClean="0"/>
              <a:t>E.g. available products, methods, techniques etc.</a:t>
            </a:r>
          </a:p>
          <a:p>
            <a:pPr lvl="1"/>
            <a:r>
              <a:rPr lang="en-US" dirty="0" smtClean="0"/>
              <a:t>Results in:</a:t>
            </a:r>
          </a:p>
          <a:p>
            <a:pPr lvl="2"/>
            <a:r>
              <a:rPr lang="en-US" dirty="0" smtClean="0"/>
              <a:t>Changing a name</a:t>
            </a:r>
          </a:p>
          <a:p>
            <a:pPr lvl="2"/>
            <a:r>
              <a:rPr lang="en-US" dirty="0" smtClean="0"/>
              <a:t>Adding, deleting or changing whole objects and their properties.</a:t>
            </a:r>
          </a:p>
          <a:p>
            <a:pPr lvl="3"/>
            <a:r>
              <a:rPr lang="en-US" dirty="0" smtClean="0"/>
              <a:t>Needs to be propagated to different containers</a:t>
            </a:r>
          </a:p>
          <a:p>
            <a:pPr lvl="3"/>
            <a:r>
              <a:rPr lang="en-US" dirty="0" smtClean="0"/>
              <a:t>Can affect the weights and the similarity metric</a:t>
            </a:r>
          </a:p>
          <a:p>
            <a:pPr lvl="2"/>
            <a:r>
              <a:rPr lang="en-US" dirty="0" smtClean="0"/>
              <a:t>Changing the structure of objects</a:t>
            </a:r>
          </a:p>
          <a:p>
            <a:pPr lvl="3"/>
            <a:r>
              <a:rPr lang="en-US" dirty="0" smtClean="0"/>
              <a:t>More radical changes</a:t>
            </a:r>
          </a:p>
          <a:p>
            <a:pPr lvl="3"/>
            <a:r>
              <a:rPr lang="en-US" dirty="0" smtClean="0"/>
              <a:t>Also reported to different containers</a:t>
            </a:r>
            <a:endParaRPr lang="en-US" dirty="0"/>
          </a:p>
        </p:txBody>
      </p:sp>
    </p:spTree>
    <p:extLst>
      <p:ext uri="{BB962C8B-B14F-4D97-AF65-F5344CB8AC3E}">
        <p14:creationId xmlns:p14="http://schemas.microsoft.com/office/powerpoint/2010/main" val="1127735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from users vs. service</a:t>
            </a:r>
          </a:p>
        </p:txBody>
      </p:sp>
      <p:sp>
        <p:nvSpPr>
          <p:cNvPr id="3" name="Content Placeholder 2"/>
          <p:cNvSpPr>
            <a:spLocks noGrp="1"/>
          </p:cNvSpPr>
          <p:nvPr>
            <p:ph idx="1"/>
          </p:nvPr>
        </p:nvSpPr>
        <p:spPr/>
        <p:txBody>
          <a:bodyPr/>
          <a:lstStyle/>
          <a:p>
            <a:r>
              <a:rPr lang="en-US" dirty="0" smtClean="0"/>
              <a:t>The reports from users, on the other hand, are concerned with the use of the system</a:t>
            </a:r>
          </a:p>
          <a:p>
            <a:pPr lvl="1"/>
            <a:r>
              <a:rPr lang="en-US" dirty="0" smtClean="0"/>
              <a:t>Apply to:</a:t>
            </a:r>
          </a:p>
          <a:p>
            <a:pPr lvl="2"/>
            <a:r>
              <a:rPr lang="en-US" dirty="0" smtClean="0"/>
              <a:t>CBR system</a:t>
            </a:r>
          </a:p>
          <a:p>
            <a:pPr lvl="2"/>
            <a:r>
              <a:rPr lang="en-US" dirty="0" smtClean="0"/>
              <a:t>Report on error, requests, and new requirements</a:t>
            </a:r>
          </a:p>
          <a:p>
            <a:pPr lvl="2"/>
            <a:r>
              <a:rPr lang="en-US" dirty="0" smtClean="0"/>
              <a:t>Suggest cases or other changes</a:t>
            </a:r>
          </a:p>
          <a:p>
            <a:r>
              <a:rPr lang="en-US" dirty="0" smtClean="0"/>
              <a:t>Users may notify on poor performance and deficits in the periphery</a:t>
            </a:r>
          </a:p>
          <a:p>
            <a:r>
              <a:rPr lang="en-US" dirty="0" smtClean="0"/>
              <a:t>Users are major sources of information about the behavior</a:t>
            </a:r>
            <a:r>
              <a:rPr lang="en-US" dirty="0"/>
              <a:t> </a:t>
            </a:r>
            <a:r>
              <a:rPr lang="en-US" dirty="0" smtClean="0"/>
              <a:t>of the system</a:t>
            </a:r>
          </a:p>
        </p:txBody>
      </p:sp>
    </p:spTree>
    <p:extLst>
      <p:ext uri="{BB962C8B-B14F-4D97-AF65-F5344CB8AC3E}">
        <p14:creationId xmlns:p14="http://schemas.microsoft.com/office/powerpoint/2010/main" val="361222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a:t>
            </a:r>
            <a:endParaRPr lang="en-US" dirty="0"/>
          </a:p>
        </p:txBody>
      </p:sp>
      <p:sp>
        <p:nvSpPr>
          <p:cNvPr id="3" name="Content Placeholder 2"/>
          <p:cNvSpPr>
            <a:spLocks noGrp="1"/>
          </p:cNvSpPr>
          <p:nvPr>
            <p:ph idx="1"/>
          </p:nvPr>
        </p:nvSpPr>
        <p:spPr/>
        <p:txBody>
          <a:bodyPr/>
          <a:lstStyle/>
          <a:p>
            <a:r>
              <a:rPr lang="en-US" dirty="0" smtClean="0"/>
              <a:t>Measurements, as well as maintenance actions, need to be triggered in order to determine when they should be performed.</a:t>
            </a:r>
          </a:p>
          <a:p>
            <a:r>
              <a:rPr lang="en-US" dirty="0" smtClean="0"/>
              <a:t>There are three main types of triggering</a:t>
            </a:r>
          </a:p>
          <a:p>
            <a:pPr lvl="1"/>
            <a:r>
              <a:rPr lang="en-US" dirty="0" smtClean="0"/>
              <a:t>Event based</a:t>
            </a:r>
          </a:p>
          <a:p>
            <a:pPr lvl="2"/>
            <a:r>
              <a:rPr lang="en-US" dirty="0" smtClean="0"/>
              <a:t>Give rise to the application of ECA-rules</a:t>
            </a:r>
          </a:p>
          <a:p>
            <a:pPr lvl="1"/>
            <a:r>
              <a:rPr lang="en-US" dirty="0" smtClean="0"/>
              <a:t>Ad hoc</a:t>
            </a:r>
          </a:p>
          <a:p>
            <a:pPr lvl="2"/>
            <a:r>
              <a:rPr lang="en-US" dirty="0" smtClean="0"/>
              <a:t>No specific systematic present</a:t>
            </a:r>
          </a:p>
          <a:p>
            <a:pPr lvl="1"/>
            <a:r>
              <a:rPr lang="en-US" dirty="0" smtClean="0"/>
              <a:t>Periodically</a:t>
            </a:r>
            <a:endParaRPr lang="en-US" dirty="0"/>
          </a:p>
          <a:p>
            <a:pPr lvl="2"/>
            <a:r>
              <a:rPr lang="en-US" dirty="0" smtClean="0"/>
              <a:t>Fixed time intervals</a:t>
            </a:r>
          </a:p>
          <a:p>
            <a:pPr lvl="2"/>
            <a:r>
              <a:rPr lang="en-US" dirty="0" smtClean="0"/>
              <a:t>Relies on experiences that determine in which intervals measurements and maintenance are useful and necessary.</a:t>
            </a:r>
            <a:endParaRPr lang="en-US" dirty="0"/>
          </a:p>
        </p:txBody>
      </p:sp>
    </p:spTree>
    <p:extLst>
      <p:ext uri="{BB962C8B-B14F-4D97-AF65-F5344CB8AC3E}">
        <p14:creationId xmlns:p14="http://schemas.microsoft.com/office/powerpoint/2010/main" val="2173331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Periphery</a:t>
            </a:r>
            <a:endParaRPr lang="en-US" dirty="0"/>
          </a:p>
        </p:txBody>
      </p:sp>
      <p:sp>
        <p:nvSpPr>
          <p:cNvPr id="3" name="Content Placeholder 2"/>
          <p:cNvSpPr>
            <a:spLocks noGrp="1"/>
          </p:cNvSpPr>
          <p:nvPr>
            <p:ph idx="1"/>
          </p:nvPr>
        </p:nvSpPr>
        <p:spPr/>
        <p:txBody>
          <a:bodyPr/>
          <a:lstStyle/>
          <a:p>
            <a:r>
              <a:rPr lang="en-US" dirty="0" smtClean="0"/>
              <a:t>The user interface is also subject to maintenance</a:t>
            </a:r>
          </a:p>
          <a:p>
            <a:r>
              <a:rPr lang="en-US" dirty="0" smtClean="0"/>
              <a:t>Generally, changing or updating the periphery does not affect the other parts of the system</a:t>
            </a:r>
          </a:p>
          <a:p>
            <a:pPr lvl="1"/>
            <a:r>
              <a:rPr lang="en-US" dirty="0" smtClean="0"/>
              <a:t>But has direct influence on user friendliness.</a:t>
            </a:r>
          </a:p>
          <a:p>
            <a:r>
              <a:rPr lang="en-US" dirty="0" smtClean="0"/>
              <a:t>Maintenance is applied for new user types</a:t>
            </a:r>
          </a:p>
          <a:p>
            <a:pPr lvl="1"/>
            <a:r>
              <a:rPr lang="en-US" dirty="0" smtClean="0"/>
              <a:t>For example if the old system was dealing with experts only and the new users are beginners, then they need a new user interface</a:t>
            </a:r>
          </a:p>
          <a:p>
            <a:r>
              <a:rPr lang="en-US" dirty="0" smtClean="0"/>
              <a:t>This is an event based triggering.</a:t>
            </a:r>
            <a:endParaRPr lang="en-US" dirty="0"/>
          </a:p>
        </p:txBody>
      </p:sp>
    </p:spTree>
    <p:extLst>
      <p:ext uri="{BB962C8B-B14F-4D97-AF65-F5344CB8AC3E}">
        <p14:creationId xmlns:p14="http://schemas.microsoft.com/office/powerpoint/2010/main" val="73080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4629484"/>
          </a:xfrm>
        </p:spPr>
        <p:txBody>
          <a:bodyPr>
            <a:normAutofit fontScale="92500" lnSpcReduction="10000"/>
          </a:bodyPr>
          <a:lstStyle/>
          <a:p>
            <a:r>
              <a:rPr lang="en-US" dirty="0" smtClean="0"/>
              <a:t>Maintenance is the technical top-level process during which the experience management application is maintained.</a:t>
            </a:r>
          </a:p>
          <a:p>
            <a:r>
              <a:rPr lang="en-US" dirty="0" smtClean="0"/>
              <a:t>Sub-processes include:</a:t>
            </a:r>
          </a:p>
          <a:p>
            <a:pPr lvl="1"/>
            <a:r>
              <a:rPr lang="en-US" dirty="0" smtClean="0"/>
              <a:t>Monitoring of the Performance</a:t>
            </a:r>
          </a:p>
          <a:p>
            <a:pPr lvl="1"/>
            <a:r>
              <a:rPr lang="en-US" dirty="0" smtClean="0"/>
              <a:t>Change Selection</a:t>
            </a:r>
          </a:p>
          <a:p>
            <a:pPr lvl="1"/>
            <a:r>
              <a:rPr lang="en-US" dirty="0" smtClean="0"/>
              <a:t>Updating Vocabulary (if necessary)</a:t>
            </a:r>
          </a:p>
          <a:p>
            <a:pPr lvl="1"/>
            <a:r>
              <a:rPr lang="en-US" dirty="0" smtClean="0"/>
              <a:t>Updating the Reuse-related Knowledge</a:t>
            </a:r>
          </a:p>
          <a:p>
            <a:pPr lvl="1"/>
            <a:r>
              <a:rPr lang="en-US" dirty="0" smtClean="0"/>
              <a:t>Updating the Experience Base</a:t>
            </a:r>
          </a:p>
          <a:p>
            <a:pPr lvl="2"/>
            <a:r>
              <a:rPr lang="en-US" dirty="0" smtClean="0"/>
              <a:t>Updating the Similarity Metrics</a:t>
            </a:r>
          </a:p>
          <a:p>
            <a:pPr lvl="2"/>
            <a:r>
              <a:rPr lang="en-US" dirty="0" smtClean="0"/>
              <a:t>Updating the Adaptation Knowledge</a:t>
            </a:r>
          </a:p>
          <a:p>
            <a:pPr lvl="1"/>
            <a:r>
              <a:rPr lang="en-US" dirty="0" smtClean="0"/>
              <a:t>Test of Aspired Change</a:t>
            </a:r>
          </a:p>
          <a:p>
            <a:pPr lvl="1"/>
            <a:r>
              <a:rPr lang="en-US" dirty="0" smtClean="0"/>
              <a:t>Apply Update on Living Application</a:t>
            </a:r>
          </a:p>
          <a:p>
            <a:r>
              <a:rPr lang="en-US" dirty="0" smtClean="0"/>
              <a:t>All operations performed lead to a changed behavior (improved) of the problem solving cycle.</a:t>
            </a:r>
            <a:endParaRPr lang="en-US" dirty="0"/>
          </a:p>
        </p:txBody>
      </p:sp>
    </p:spTree>
    <p:extLst>
      <p:ext uri="{BB962C8B-B14F-4D97-AF65-F5344CB8AC3E}">
        <p14:creationId xmlns:p14="http://schemas.microsoft.com/office/powerpoint/2010/main" val="1814726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Dependencies</a:t>
            </a:r>
            <a:endParaRPr lang="en-US" dirty="0"/>
          </a:p>
        </p:txBody>
      </p:sp>
      <p:sp>
        <p:nvSpPr>
          <p:cNvPr id="3" name="Content Placeholder 2"/>
          <p:cNvSpPr>
            <a:spLocks noGrp="1"/>
          </p:cNvSpPr>
          <p:nvPr>
            <p:ph idx="1"/>
          </p:nvPr>
        </p:nvSpPr>
        <p:spPr/>
        <p:txBody>
          <a:bodyPr/>
          <a:lstStyle/>
          <a:p>
            <a:r>
              <a:rPr lang="en-US" dirty="0" smtClean="0"/>
              <a:t>For change management, it is important to be aware of dependencies.</a:t>
            </a:r>
          </a:p>
          <a:p>
            <a:r>
              <a:rPr lang="en-US" dirty="0" smtClean="0"/>
              <a:t>This means that if one part is changed, we need to be aware which other parts may be affected and who needs to be informed.</a:t>
            </a:r>
            <a:endParaRPr lang="en-US" dirty="0"/>
          </a:p>
        </p:txBody>
      </p:sp>
      <p:pic>
        <p:nvPicPr>
          <p:cNvPr id="4" name="Picture 3" descr="Screen Shot 2012-10-29 at 4.48.0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305" y="3749283"/>
            <a:ext cx="7048500" cy="1371600"/>
          </a:xfrm>
          <a:prstGeom prst="rect">
            <a:avLst/>
          </a:prstGeom>
        </p:spPr>
      </p:pic>
    </p:spTree>
    <p:extLst>
      <p:ext uri="{BB962C8B-B14F-4D97-AF65-F5344CB8AC3E}">
        <p14:creationId xmlns:p14="http://schemas.microsoft.com/office/powerpoint/2010/main" val="388788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Questions?</a:t>
            </a:r>
            <a:endParaRPr lang="en-US" dirty="0"/>
          </a:p>
        </p:txBody>
      </p:sp>
    </p:spTree>
    <p:extLst>
      <p:ext uri="{BB962C8B-B14F-4D97-AF65-F5344CB8AC3E}">
        <p14:creationId xmlns:p14="http://schemas.microsoft.com/office/powerpoint/2010/main" val="350791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INRECA Methodology </a:t>
            </a:r>
            <a:endParaRPr lang="en-US" dirty="0"/>
          </a:p>
        </p:txBody>
      </p:sp>
      <p:sp>
        <p:nvSpPr>
          <p:cNvPr id="3" name="Content Placeholder 2"/>
          <p:cNvSpPr>
            <a:spLocks noGrp="1"/>
          </p:cNvSpPr>
          <p:nvPr>
            <p:ph idx="1"/>
          </p:nvPr>
        </p:nvSpPr>
        <p:spPr/>
        <p:txBody>
          <a:bodyPr/>
          <a:lstStyle/>
          <a:p>
            <a:r>
              <a:rPr lang="en-US" dirty="0" smtClean="0"/>
              <a:t>The basic philosophy is the experience based construction of experience management applications</a:t>
            </a:r>
          </a:p>
          <a:p>
            <a:r>
              <a:rPr lang="en-US" dirty="0" smtClean="0"/>
              <a:t>The main focus of the INRECA methodology lies on the modeling of this kind of experience</a:t>
            </a:r>
          </a:p>
          <a:p>
            <a:pPr lvl="1"/>
            <a:r>
              <a:rPr lang="en-US" dirty="0" smtClean="0"/>
              <a:t>Experience is represented in the form of structured text documents that are hyper-linked in a special way</a:t>
            </a:r>
          </a:p>
          <a:p>
            <a:pPr lvl="2"/>
            <a:r>
              <a:rPr lang="en-US" dirty="0" smtClean="0"/>
              <a:t>Allows for greater flexibility for representing experience</a:t>
            </a:r>
          </a:p>
          <a:p>
            <a:endParaRPr lang="en-US" dirty="0"/>
          </a:p>
        </p:txBody>
      </p:sp>
    </p:spTree>
    <p:extLst>
      <p:ext uri="{BB962C8B-B14F-4D97-AF65-F5344CB8AC3E}">
        <p14:creationId xmlns:p14="http://schemas.microsoft.com/office/powerpoint/2010/main" val="329229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INRECA Experience Base</a:t>
            </a:r>
            <a:endParaRPr lang="en-US" dirty="0"/>
          </a:p>
        </p:txBody>
      </p:sp>
      <p:sp>
        <p:nvSpPr>
          <p:cNvPr id="3" name="Content Placeholder 2"/>
          <p:cNvSpPr>
            <a:spLocks noGrp="1"/>
          </p:cNvSpPr>
          <p:nvPr>
            <p:ph idx="1"/>
          </p:nvPr>
        </p:nvSpPr>
        <p:spPr/>
        <p:txBody>
          <a:bodyPr>
            <a:normAutofit lnSpcReduction="10000"/>
          </a:bodyPr>
          <a:lstStyle/>
          <a:p>
            <a:r>
              <a:rPr lang="en-US" dirty="0" smtClean="0"/>
              <a:t>Organized into three levels of abstraction</a:t>
            </a:r>
          </a:p>
          <a:p>
            <a:pPr lvl="1"/>
            <a:r>
              <a:rPr lang="en-US" dirty="0" smtClean="0"/>
              <a:t>Common generic level at the top</a:t>
            </a:r>
          </a:p>
          <a:p>
            <a:pPr lvl="2"/>
            <a:r>
              <a:rPr lang="en-US" dirty="0" smtClean="0"/>
              <a:t>Processes, products, and methods are collected that are common for a very large spectrum of different experience management applications.</a:t>
            </a:r>
          </a:p>
          <a:p>
            <a:pPr lvl="1"/>
            <a:r>
              <a:rPr lang="en-US" dirty="0" smtClean="0"/>
              <a:t>Cookbook level in the middle</a:t>
            </a:r>
          </a:p>
          <a:p>
            <a:pPr lvl="2"/>
            <a:r>
              <a:rPr lang="en-US" dirty="0" smtClean="0"/>
              <a:t>Processes, products, and methods are tailored for a particular class of applications (e.g. help desk, technical maintenance, product catalogue).</a:t>
            </a:r>
          </a:p>
          <a:p>
            <a:pPr lvl="2"/>
            <a:r>
              <a:rPr lang="en-US" dirty="0" smtClean="0"/>
              <a:t>For each application class, this contains the recipe.</a:t>
            </a:r>
          </a:p>
          <a:p>
            <a:pPr lvl="3"/>
            <a:r>
              <a:rPr lang="en-US" dirty="0" smtClean="0"/>
              <a:t>The recipe describes how an application should be developed and/or maintained</a:t>
            </a:r>
          </a:p>
          <a:p>
            <a:pPr lvl="1"/>
            <a:r>
              <a:rPr lang="en-US" dirty="0" smtClean="0"/>
              <a:t>Specific project level at the bottom</a:t>
            </a:r>
          </a:p>
          <a:p>
            <a:pPr lvl="2"/>
            <a:r>
              <a:rPr lang="en-US" dirty="0" smtClean="0"/>
              <a:t>Experience described in the context of a single, particular project that has already been carried out.</a:t>
            </a:r>
          </a:p>
          <a:p>
            <a:pPr lvl="2"/>
            <a:r>
              <a:rPr lang="en-US" dirty="0" smtClean="0"/>
              <a:t>Project specific information</a:t>
            </a:r>
            <a:endParaRPr lang="en-US" dirty="0"/>
          </a:p>
        </p:txBody>
      </p:sp>
    </p:spTree>
    <p:extLst>
      <p:ext uri="{BB962C8B-B14F-4D97-AF65-F5344CB8AC3E}">
        <p14:creationId xmlns:p14="http://schemas.microsoft.com/office/powerpoint/2010/main" val="18932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INRECA Experience Base</a:t>
            </a:r>
            <a:endParaRPr lang="en-US" dirty="0"/>
          </a:p>
        </p:txBody>
      </p:sp>
      <p:pic>
        <p:nvPicPr>
          <p:cNvPr id="4" name="Content Placeholder 3" descr="Screen Shot 2012-10-29 at 6.36.12 PM.png"/>
          <p:cNvPicPr>
            <a:picLocks noGrp="1" noChangeAspect="1"/>
          </p:cNvPicPr>
          <p:nvPr>
            <p:ph idx="1"/>
          </p:nvPr>
        </p:nvPicPr>
        <p:blipFill>
          <a:blip r:embed="rId2">
            <a:extLst>
              <a:ext uri="{28A0092B-C50C-407E-A947-70E740481C1C}">
                <a14:useLocalDpi xmlns:a14="http://schemas.microsoft.com/office/drawing/2010/main" val="0"/>
              </a:ext>
            </a:extLst>
          </a:blip>
          <a:srcRect t="1066" b="1066"/>
          <a:stretch>
            <a:fillRect/>
          </a:stretch>
        </p:blipFill>
        <p:spPr/>
      </p:pic>
    </p:spTree>
    <p:extLst>
      <p:ext uri="{BB962C8B-B14F-4D97-AF65-F5344CB8AC3E}">
        <p14:creationId xmlns:p14="http://schemas.microsoft.com/office/powerpoint/2010/main" val="186376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of the INCRECA Experience Base</a:t>
            </a:r>
            <a:endParaRPr lang="en-US" dirty="0"/>
          </a:p>
        </p:txBody>
      </p:sp>
      <p:sp>
        <p:nvSpPr>
          <p:cNvPr id="3" name="Content Placeholder 2"/>
          <p:cNvSpPr>
            <a:spLocks noGrp="1"/>
          </p:cNvSpPr>
          <p:nvPr>
            <p:ph idx="1"/>
          </p:nvPr>
        </p:nvSpPr>
        <p:spPr/>
        <p:txBody>
          <a:bodyPr>
            <a:normAutofit/>
          </a:bodyPr>
          <a:lstStyle/>
          <a:p>
            <a:pPr marL="571500" indent="-457200">
              <a:buAutoNum type="arabicPeriod"/>
            </a:pPr>
            <a:r>
              <a:rPr lang="en-US" dirty="0" smtClean="0"/>
              <a:t>Analyze Project Trace</a:t>
            </a:r>
          </a:p>
          <a:p>
            <a:pPr lvl="1"/>
            <a:r>
              <a:rPr lang="en-US" dirty="0" smtClean="0"/>
              <a:t>Collect all information that has been captured about the finished project</a:t>
            </a:r>
          </a:p>
          <a:p>
            <a:pPr lvl="1"/>
            <a:r>
              <a:rPr lang="en-US" dirty="0" smtClean="0"/>
              <a:t>Analyze this information and identify the processes that were actually performed during the enactment of the project.</a:t>
            </a:r>
          </a:p>
          <a:p>
            <a:pPr marL="571500" indent="-457200">
              <a:buFont typeface="+mj-lt"/>
              <a:buAutoNum type="arabicPeriod"/>
            </a:pPr>
            <a:r>
              <a:rPr lang="en-US" dirty="0" smtClean="0"/>
              <a:t>Add Specific Project</a:t>
            </a:r>
          </a:p>
          <a:p>
            <a:pPr lvl="1"/>
            <a:r>
              <a:rPr lang="en-US" dirty="0" smtClean="0"/>
              <a:t>Document the project by creating a specific process description that accurately describes what has been done in the project</a:t>
            </a:r>
          </a:p>
          <a:p>
            <a:pPr lvl="1"/>
            <a:r>
              <a:rPr lang="en-US" dirty="0" smtClean="0"/>
              <a:t>Add this process description to the specific project level of the INCRECA experience base</a:t>
            </a:r>
          </a:p>
          <a:p>
            <a:pPr lvl="2"/>
            <a:endParaRPr lang="en-US" dirty="0" smtClean="0"/>
          </a:p>
          <a:p>
            <a:pPr marL="868680" lvl="1" indent="-457200">
              <a:buFont typeface="+mj-lt"/>
              <a:buAutoNum type="arabicPeriod"/>
            </a:pPr>
            <a:endParaRPr lang="en-US" dirty="0"/>
          </a:p>
        </p:txBody>
      </p:sp>
    </p:spTree>
    <p:extLst>
      <p:ext uri="{BB962C8B-B14F-4D97-AF65-F5344CB8AC3E}">
        <p14:creationId xmlns:p14="http://schemas.microsoft.com/office/powerpoint/2010/main" val="322439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of the INCRECA Experience Base</a:t>
            </a:r>
          </a:p>
        </p:txBody>
      </p:sp>
      <p:sp>
        <p:nvSpPr>
          <p:cNvPr id="3" name="Content Placeholder 2"/>
          <p:cNvSpPr>
            <a:spLocks noGrp="1"/>
          </p:cNvSpPr>
          <p:nvPr>
            <p:ph idx="1"/>
          </p:nvPr>
        </p:nvSpPr>
        <p:spPr/>
        <p:txBody>
          <a:bodyPr/>
          <a:lstStyle/>
          <a:p>
            <a:pPr marL="571500" indent="-457200">
              <a:buFont typeface="+mj-lt"/>
              <a:buAutoNum type="arabicPeriod" startAt="3"/>
            </a:pPr>
            <a:r>
              <a:rPr lang="en-US" dirty="0" smtClean="0"/>
              <a:t>Create </a:t>
            </a:r>
            <a:r>
              <a:rPr lang="en-US" dirty="0"/>
              <a:t>or Update Recipe (Optional</a:t>
            </a:r>
            <a:r>
              <a:rPr lang="en-US" dirty="0" smtClean="0"/>
              <a:t>) </a:t>
            </a:r>
          </a:p>
          <a:p>
            <a:pPr lvl="1"/>
            <a:r>
              <a:rPr lang="en-US" dirty="0"/>
              <a:t>Based on experience collected from the new project, it might become necessary to update an existing recipe or even create an entirely new one.</a:t>
            </a:r>
          </a:p>
          <a:p>
            <a:pPr lvl="2"/>
            <a:r>
              <a:rPr lang="en-US" dirty="0"/>
              <a:t>Updating may be necessary, for example, if the recipe was used to set up a project plan but the experience from enacting the project indicated significant deviations from the plan.</a:t>
            </a:r>
          </a:p>
          <a:p>
            <a:pPr lvl="2"/>
            <a:r>
              <a:rPr lang="en-US" dirty="0"/>
              <a:t>Creating a new recipe may be necessary if the new application was developed that was not covered by any of the existing recipes. </a:t>
            </a:r>
            <a:endParaRPr lang="en-US" dirty="0" smtClean="0"/>
          </a:p>
          <a:p>
            <a:pPr marL="571500" indent="-457200">
              <a:buFont typeface="+mj-lt"/>
              <a:buAutoNum type="arabicPeriod" startAt="3"/>
            </a:pPr>
            <a:r>
              <a:rPr lang="en-US" dirty="0" smtClean="0"/>
              <a:t>Updating Generic Level (Optional)</a:t>
            </a:r>
          </a:p>
          <a:p>
            <a:pPr lvl="1"/>
            <a:r>
              <a:rPr lang="en-US" dirty="0" smtClean="0"/>
              <a:t>If during the previous steps, some new generic processes, methods, or products can be identified that are more general interest (i.e. for more than one application class) then it should be added to the common generic level of the experience base</a:t>
            </a:r>
            <a:endParaRPr lang="en-US" dirty="0"/>
          </a:p>
          <a:p>
            <a:pPr lvl="2"/>
            <a:endParaRPr lang="en-US" dirty="0"/>
          </a:p>
          <a:p>
            <a:endParaRPr lang="en-US" dirty="0"/>
          </a:p>
        </p:txBody>
      </p:sp>
    </p:spTree>
    <p:extLst>
      <p:ext uri="{BB962C8B-B14F-4D97-AF65-F5344CB8AC3E}">
        <p14:creationId xmlns:p14="http://schemas.microsoft.com/office/powerpoint/2010/main" val="397395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of the INCRECA Experience Base</a:t>
            </a:r>
          </a:p>
        </p:txBody>
      </p:sp>
      <p:pic>
        <p:nvPicPr>
          <p:cNvPr id="4" name="Content Placeholder 3" descr="Screen Shot 2012-10-29 at 6.49.45 PM.png"/>
          <p:cNvPicPr>
            <a:picLocks noGrp="1" noChangeAspect="1"/>
          </p:cNvPicPr>
          <p:nvPr>
            <p:ph idx="1"/>
          </p:nvPr>
        </p:nvPicPr>
        <p:blipFill>
          <a:blip r:embed="rId2">
            <a:extLst>
              <a:ext uri="{28A0092B-C50C-407E-A947-70E740481C1C}">
                <a14:useLocalDpi xmlns:a14="http://schemas.microsoft.com/office/drawing/2010/main" val="0"/>
              </a:ext>
            </a:extLst>
          </a:blip>
          <a:srcRect l="-88226" r="-88226"/>
          <a:stretch>
            <a:fillRect/>
          </a:stretch>
        </p:blipFill>
        <p:spPr>
          <a:xfrm>
            <a:off x="678070" y="1765852"/>
            <a:ext cx="6554788" cy="4130675"/>
          </a:xfrm>
        </p:spPr>
      </p:pic>
    </p:spTree>
    <p:extLst>
      <p:ext uri="{BB962C8B-B14F-4D97-AF65-F5344CB8AC3E}">
        <p14:creationId xmlns:p14="http://schemas.microsoft.com/office/powerpoint/2010/main" val="364165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9935</TotalTime>
  <Words>1986</Words>
  <Application>Microsoft Office PowerPoint</Application>
  <PresentationFormat>On-screen Show (4:3)</PresentationFormat>
  <Paragraphs>264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Adjacency</vt:lpstr>
      <vt:lpstr>Maintenance of CBR Systems</vt:lpstr>
      <vt:lpstr>Introduction</vt:lpstr>
      <vt:lpstr>Overview</vt:lpstr>
      <vt:lpstr>INRECA Methodology </vt:lpstr>
      <vt:lpstr>INRECA Experience Base</vt:lpstr>
      <vt:lpstr>INRECA Experience Base</vt:lpstr>
      <vt:lpstr>Maintenance of the INCRECA Experience Base</vt:lpstr>
      <vt:lpstr>Maintenance of the INCRECA Experience Base</vt:lpstr>
      <vt:lpstr>Maintenance of the INCRECA Experience Base</vt:lpstr>
      <vt:lpstr>Overview</vt:lpstr>
      <vt:lpstr>Changes/Visibility/Actions</vt:lpstr>
      <vt:lpstr>Actions on Demand</vt:lpstr>
      <vt:lpstr>Pro-action and Internal Testing</vt:lpstr>
      <vt:lpstr>Maintenance Indicators</vt:lpstr>
      <vt:lpstr>Case History</vt:lpstr>
      <vt:lpstr>Provenance</vt:lpstr>
      <vt:lpstr>Systematic System Maintenance</vt:lpstr>
      <vt:lpstr>Experience Factory</vt:lpstr>
      <vt:lpstr>Change Management</vt:lpstr>
      <vt:lpstr>Event-Condition-Action (ECA)</vt:lpstr>
      <vt:lpstr>Rules</vt:lpstr>
      <vt:lpstr>Maintenance Objects</vt:lpstr>
      <vt:lpstr>Maintenance Participants</vt:lpstr>
      <vt:lpstr>Maintenance Participants</vt:lpstr>
      <vt:lpstr>Testing and Measurements</vt:lpstr>
      <vt:lpstr>Information from users vs. service</vt:lpstr>
      <vt:lpstr>Information from users vs. service</vt:lpstr>
      <vt:lpstr>Triggers</vt:lpstr>
      <vt:lpstr>Periphery</vt:lpstr>
      <vt:lpstr>Dependencies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Base Maintenance</dc:title>
  <dc:creator>Aziz Doumith</dc:creator>
  <cp:lastModifiedBy>hector</cp:lastModifiedBy>
  <cp:revision>347</cp:revision>
  <dcterms:created xsi:type="dcterms:W3CDTF">2012-10-22T23:22:15Z</dcterms:created>
  <dcterms:modified xsi:type="dcterms:W3CDTF">2012-12-02T00:39:52Z</dcterms:modified>
</cp:coreProperties>
</file>